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</p:sldMasterIdLst>
  <p:notesMasterIdLst>
    <p:notesMasterId r:id="rId8"/>
  </p:notesMasterIdLst>
  <p:handoutMasterIdLst>
    <p:handoutMasterId r:id="rId9"/>
  </p:handoutMasterIdLst>
  <p:sldIdLst>
    <p:sldId id="257" r:id="rId2"/>
    <p:sldId id="261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E7190-2DE2-42FD-B415-DCA5F32D6B41}" type="datetimeFigureOut">
              <a:rPr lang="en-US" smtClean="0"/>
              <a:pPr/>
              <a:t>8/23/13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189F0-84A1-41D8-A32D-A95AE827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1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EDAA4A97-3C66-4BFB-ABE7-A90B165000A0}" type="datetimeFigureOut">
              <a:rPr lang="en-US"/>
              <a:pPr/>
              <a:t>8/23/13</a:t>
            </a:fld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0F3C5B70-1DFC-462E-81E1-4955595965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34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oleculeTrace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4813" y="225425"/>
            <a:ext cx="5795962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8E41-43D3-46AB-A0C4-43C52C3968D7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52FC3-55D0-4DE2-8ACA-07EA7261A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/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0709C-5905-4027-B3F7-9C637B4ECE22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6EF40-FB10-4B1E-A874-9B2ABDC9F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C840-1A81-48E8-BD1E-6D44DAE99470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C848B-FB5D-44FB-B0F7-3FB784FA0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0D631-84F8-465C-A96B-C10A9F88D646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EC8F-947F-4351-B17A-2E0F33FF0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920E4-F893-4C21-8B70-FBA811F0B7A4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D9F0-FEA0-462C-93D9-716DF3281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anchor="b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A1C97-E432-4438-975A-11D55895EB21}" type="datetimeFigureOut">
              <a:rPr lang="en-US"/>
              <a:pPr>
                <a:defRPr/>
              </a:pPr>
              <a:t>8/23/13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3BCCC-274D-43F5-B6CD-A4C97F01E3F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CFCE1-29B3-45EE-96A6-46F523A10750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75E4-1656-4B38-91A4-B513BD787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82748-924B-455E-BB9E-537970FE3418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7DA6-14E8-4F23-8797-DFB7D18B7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A41B-3032-44A2-BFA6-86B5CAE18341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81EFA-C0C9-4AE4-A365-82A566CDE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78AD4-5B12-4885-9806-61CFC200B317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7EB71-D6B3-4ACF-A2A4-43A17F090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52279-F218-4CC6-B937-A6EB988D51D5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25910-A2DF-46B3-90CF-B78EC165D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/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61DD-4FE0-4885-A391-A537393FE74E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81E1C-3320-4E12-8A47-E5677445F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1654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82775"/>
            <a:ext cx="7581900" cy="3952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BCE07F5-4120-43F1-A34F-7DED5BE5A1B3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0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1ED687C-E732-4218-9C46-9549C5B45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5" r:id="rId2"/>
    <p:sldLayoutId id="2147483878" r:id="rId3"/>
    <p:sldLayoutId id="2147483864" r:id="rId4"/>
    <p:sldLayoutId id="2147483863" r:id="rId5"/>
    <p:sldLayoutId id="2147483862" r:id="rId6"/>
    <p:sldLayoutId id="2147483861" r:id="rId7"/>
    <p:sldLayoutId id="2147483860" r:id="rId8"/>
    <p:sldLayoutId id="2147483859" r:id="rId9"/>
    <p:sldLayoutId id="2147483858" r:id="rId10"/>
    <p:sldLayoutId id="2147483857" r:id="rId11"/>
    <p:sldLayoutId id="214748385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9pPr>
    </p:titleStyle>
    <p:bodyStyle>
      <a:lvl1pPr marL="403225" indent="-403225" algn="l" rtl="0" fontAlgn="base">
        <a:spcBef>
          <a:spcPts val="2000"/>
        </a:spcBef>
        <a:spcAft>
          <a:spcPct val="0"/>
        </a:spcAft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rtl="0" fontAlgn="base">
        <a:spcBef>
          <a:spcPts val="600"/>
        </a:spcBef>
        <a:spcAft>
          <a:spcPct val="0"/>
        </a:spcAft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rtl="0" fontAlgn="base">
        <a:spcBef>
          <a:spcPts val="600"/>
        </a:spcBef>
        <a:spcAft>
          <a:spcPct val="0"/>
        </a:spcAft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rtl="0" fontAlgn="base">
        <a:spcBef>
          <a:spcPts val="600"/>
        </a:spcBef>
        <a:spcAft>
          <a:spcPct val="0"/>
        </a:spcAft>
        <a:buBlip>
          <a:blip r:embed="rId15"/>
        </a:buBlip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rtl="0" fontAlgn="base">
        <a:spcBef>
          <a:spcPts val="600"/>
        </a:spcBef>
        <a:spcAft>
          <a:spcPct val="0"/>
        </a:spcAft>
        <a:buBlip>
          <a:blip r:embed="rId15"/>
        </a:buBlip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8720"/>
            <a:ext cx="8410575" cy="43846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u="sng" dirty="0" smtClean="0"/>
              <a:t>Learning Target:  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4000" dirty="0" smtClean="0"/>
              <a:t>You will know how scientists use “Claim, Evidence, Reasoning” to write a scientific argument or reasoning.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163" y="-118872"/>
            <a:ext cx="7581900" cy="1652587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n-US" sz="3600" dirty="0" smtClean="0"/>
              <a:t>INSERT DATE HERE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941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CLAIM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8" y="1049338"/>
            <a:ext cx="8609012" cy="54943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Make a claim about the question: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4000" dirty="0" smtClean="0"/>
              <a:t>A complete statement or conclusion that answers the original question or problem</a:t>
            </a:r>
            <a:endParaRPr lang="en-US" sz="40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941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8" y="1049338"/>
            <a:ext cx="8609012" cy="5494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Provide </a:t>
            </a:r>
            <a:r>
              <a:rPr lang="en-US" sz="4000" i="1" u="sng" dirty="0" smtClean="0"/>
              <a:t>appropriate</a:t>
            </a:r>
            <a:r>
              <a:rPr lang="en-US" sz="4000" dirty="0" smtClean="0"/>
              <a:t> and </a:t>
            </a:r>
            <a:r>
              <a:rPr lang="en-US" sz="4000" i="1" u="sng" dirty="0" smtClean="0"/>
              <a:t>sufficient</a:t>
            </a:r>
            <a:r>
              <a:rPr lang="en-US" sz="4000" dirty="0" smtClean="0"/>
              <a:t> evidence to support your claim.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4000" dirty="0" smtClean="0"/>
              <a:t>Scientific data that supports the claim</a:t>
            </a:r>
          </a:p>
        </p:txBody>
      </p:sp>
    </p:spTree>
    <p:extLst>
      <p:ext uri="{BB962C8B-B14F-4D97-AF65-F5344CB8AC3E}">
        <p14:creationId xmlns:p14="http://schemas.microsoft.com/office/powerpoint/2010/main" val="394500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941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Reasoning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8" y="1049338"/>
            <a:ext cx="8609012" cy="5494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Provide evidence that links your evidence to your claim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4000" dirty="0" smtClean="0"/>
              <a:t>A justification that connects the evidence to the claim using scientific principles</a:t>
            </a:r>
          </a:p>
        </p:txBody>
      </p:sp>
    </p:spTree>
    <p:extLst>
      <p:ext uri="{BB962C8B-B14F-4D97-AF65-F5344CB8AC3E}">
        <p14:creationId xmlns:p14="http://schemas.microsoft.com/office/powerpoint/2010/main" val="3039501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-147997"/>
            <a:ext cx="7581900" cy="1654175"/>
          </a:xfrm>
        </p:spPr>
        <p:txBody>
          <a:bodyPr/>
          <a:lstStyle/>
          <a:p>
            <a:pPr algn="l"/>
            <a:r>
              <a:rPr lang="en-US" sz="3600" dirty="0" smtClean="0"/>
              <a:t>Example: Which leaves should be put into the same group?</a:t>
            </a:r>
            <a:endParaRPr lang="en-US" sz="3600" dirty="0"/>
          </a:p>
        </p:txBody>
      </p:sp>
      <p:pic>
        <p:nvPicPr>
          <p:cNvPr id="4" name="Picture 3" descr="Screen Shot 2013-08-23 at 2.14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911"/>
            <a:ext cx="9144000" cy="553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285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Response</a:t>
            </a:r>
            <a:endParaRPr lang="en-US" dirty="0"/>
          </a:p>
        </p:txBody>
      </p:sp>
      <p:pic>
        <p:nvPicPr>
          <p:cNvPr id="4" name="Picture 3" descr="Screen Shot 2013-08-23 at 2.14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0933"/>
            <a:ext cx="9144000" cy="403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866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1268</TotalTime>
  <Words>100</Words>
  <Application>Microsoft Macintosh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Orbit</vt:lpstr>
      <vt:lpstr>INSERT DATE HERE</vt:lpstr>
      <vt:lpstr>CLAIM</vt:lpstr>
      <vt:lpstr>EVIDENCE</vt:lpstr>
      <vt:lpstr>Reasoning</vt:lpstr>
      <vt:lpstr>Example: Which leaves should be put into the same group?</vt:lpstr>
      <vt:lpstr>Example Response</vt:lpstr>
    </vt:vector>
  </TitlesOfParts>
  <Company>Mercer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Back!</dc:title>
  <dc:creator>Emily Elasky</dc:creator>
  <cp:lastModifiedBy>ISME  Air</cp:lastModifiedBy>
  <cp:revision>40</cp:revision>
  <dcterms:created xsi:type="dcterms:W3CDTF">2011-03-07T04:14:49Z</dcterms:created>
  <dcterms:modified xsi:type="dcterms:W3CDTF">2013-08-23T21:17:33Z</dcterms:modified>
</cp:coreProperties>
</file>